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588" y="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A79D-0029-208C-25DD-0FD3BC9457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7076E-AC9A-E6E3-68B3-5BCA8C039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C81C4-2B51-A3C9-4E99-ADD7525C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2BA72-566C-9A8F-09AC-8A0FAB5C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5329D-8056-3BA4-6F52-907D634E5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486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CAF5-F4A6-5C78-4D1D-71F8C764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48DAD-2FAC-3BE8-A2F1-80385B7AE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FC7FD-5DB4-A20D-2962-062992D6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E5910-A942-0054-B81D-7C2B65C2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3796E-DC58-4985-C829-9F625118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0977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3121D5-F9A0-E3E5-10E6-D913D009E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383BF4-6661-A648-CB16-303C51087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822FA-D92F-A164-BD3D-096ACC4E6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44A8E-FC14-F3BF-C651-EC0E8B93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676B9-6E01-0672-E5AE-03B2DB32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127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02C22-4C04-1E91-0E46-699DCB640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8D428-B89D-4E33-3075-58A02068A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F2976-11F8-AB8C-5B5A-764363873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7C30B-72B0-2477-6B4B-1990E7B50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26540-57D6-25ED-3BA6-F958AF682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010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6A34E-B8FB-2418-D563-22A6A9328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3963F-DDEC-B6F8-D386-E65E95796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C5F4A-1EF6-0C7E-4956-DB7E3194D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180BB-49CB-5FEC-E286-560369748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57291-A0B3-96CC-4723-88723E70B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6024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33BB0-406B-5E2A-A767-8ABF9CFAA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5FBA-BD1E-50A6-DA9A-50094D62E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061C9-1448-5BC6-F7E7-0533A44EB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EBED7-0E3E-980E-0E77-0EFD8FD78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B31465-9EA0-59A5-F3E4-15B8EEFE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BEE7E-150D-0C2C-A266-25C179C2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836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3CDB-2525-C783-2FAD-8CD69E51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BD23-828E-2621-498D-06855086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CAFA98-59EF-270C-8CAE-344EF12CD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495ED6-3278-BCC0-5876-0DECDF387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757323-5665-6794-58D2-3DDE69D26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CB5DA-5EB0-8E51-C69C-68975C949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EEA398-F715-C2B7-AA7A-4D8A669D7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3C72D3-D3F5-D79A-9EDB-6A9E98678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265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D8DE3-76A0-5A2A-6144-15A1A96BF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11DC-965F-5305-6C60-2AD88CCA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39FE77-A4C7-0E67-F812-F1EE39EB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6B24DA-C884-347F-8771-35E5FD18D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3914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B20AD5-3CF6-5BE5-4928-2C65F8E8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FB73DD-7E0A-DFA0-78D4-D9DA574A6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91A72-B2E0-9796-C61B-44F69757B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632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66A0-8E54-D453-7C1E-874250263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EA49B-4678-0114-91A1-B00AB918A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39685-B141-1850-140C-7F2A68AFF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12A09-1EAC-A735-C970-195852DC4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1C7B0-EA63-C682-7C8A-D36F4801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10980-1A77-9EEF-3DB9-C03C254F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249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04B39-DA48-B18C-4654-6523026B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3FACE0-D502-6A37-1721-77544DC9A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A9D7D-EAB4-2B37-938E-F7F55331C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171AE-D765-47A2-369E-B120269A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CE1FA-31BE-3AE5-E042-CC0C92011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A9D68-8A1B-F299-6057-3E043730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407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C8CA91-2A55-A89E-6A80-3AEEFE72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52104-04F2-7570-1222-9729889DD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E7A65-21CB-882D-739E-2FEF6DD212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3F659-B472-4002-B4C4-1258C82B48BA}" type="datetimeFigureOut">
              <a:rPr lang="en-IN" smtClean="0"/>
              <a:t>13-07-2026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8E245-7DEE-4FB3-3B03-75D0B9AEA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35733-E1FF-2202-804B-D6F7394F0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1C334-B569-4B65-8A04-5C3025740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448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188A9-3F9C-CE0A-591B-7996AABF08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5BDF65-3EBC-A9A0-140C-719238C995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6218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5255D-7F1B-E884-1039-F6F865D4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" y="365125"/>
            <a:ext cx="1132713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Decoding Tropical Hepatitis: Summary &amp; Key Takeaways</a:t>
            </a:r>
            <a:br>
              <a:rPr lang="en-US" b="1" dirty="0"/>
            </a:br>
            <a:endParaRPr lang="en-IN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05CD3D5-2C8B-287F-1636-D43E6E1ED9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2435" y="1297937"/>
            <a:ext cx="11327130" cy="503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Adopt a Syndrome-Based Approach: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multiple tropical infections (e.g., Malaria, Dengue, Leptospirosis, Scrub Typhus) closely mimic acute hepatitis.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Utilize Laboratory Pattern Recognition: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 Text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AST &gt; ALT: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Points strongly toward Dengue.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Massive Bilirubin + Mild Enzymes + Renal Failure (AKI):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Highly suggestive of Leptospirosis (Weil Syndrome).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ALT &gt; 1000 IU/L: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Characterizes Acute Viral (HAV/HEV) or Ischemic Hepatitis.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Hemolysis + Jaundice: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Points toward Severe Falciparum Malaria.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Look for Definitive Clinical Clues: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Actively search for pathognomonic physical signs, such as a rickettsial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eschar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or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conjunctival suffusion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, and thoroughly evaluate the patient's exposure history (e.g., farming or water exposure).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Initiate Early Empiric Therapy: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High mortality is linked to delayed diagnosis.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Start early targeted empiric coverage—including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Ceftriaxone, Doxycycline, and IV Artesunate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—and de-escalate once results return.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Implement Strict ICU Support &amp; Monitoring: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 Text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Follow standard critical care bundles (e.g., the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ABCDE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approach and the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FAST HUGS BID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protocol).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Perform serial monitoring of LFTs, platelet trends, AKI markers, and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INR daily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to catch Acute Liver Failure (ALF) early.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Clinical Pearl: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Avoid fluid overload and unnecessary platelet transfusions in patients with Dengue.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596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92EEF-F125-9AC5-D58F-6207DF940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644" y="365125"/>
            <a:ext cx="11076709" cy="1325563"/>
          </a:xfrm>
        </p:spPr>
        <p:txBody>
          <a:bodyPr/>
          <a:lstStyle/>
          <a:p>
            <a:r>
              <a:rPr lang="en-IN" dirty="0"/>
              <a:t>Hepatitis in tropical illness: Decoding altered LFT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48ECFE3-7D62-C543-BA07-F351648986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025878"/>
              </p:ext>
            </p:extLst>
          </p:nvPr>
        </p:nvGraphicFramePr>
        <p:xfrm>
          <a:off x="277090" y="1440815"/>
          <a:ext cx="11637819" cy="5052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564">
                  <a:extLst>
                    <a:ext uri="{9D8B030D-6E8A-4147-A177-3AD203B41FA5}">
                      <a16:colId xmlns:a16="http://schemas.microsoft.com/office/drawing/2014/main" val="2428545392"/>
                    </a:ext>
                  </a:extLst>
                </a:gridCol>
                <a:gridCol w="2327564">
                  <a:extLst>
                    <a:ext uri="{9D8B030D-6E8A-4147-A177-3AD203B41FA5}">
                      <a16:colId xmlns:a16="http://schemas.microsoft.com/office/drawing/2014/main" val="2036352949"/>
                    </a:ext>
                  </a:extLst>
                </a:gridCol>
                <a:gridCol w="1669774">
                  <a:extLst>
                    <a:ext uri="{9D8B030D-6E8A-4147-A177-3AD203B41FA5}">
                      <a16:colId xmlns:a16="http://schemas.microsoft.com/office/drawing/2014/main" val="1989494616"/>
                    </a:ext>
                  </a:extLst>
                </a:gridCol>
                <a:gridCol w="2345963">
                  <a:extLst>
                    <a:ext uri="{9D8B030D-6E8A-4147-A177-3AD203B41FA5}">
                      <a16:colId xmlns:a16="http://schemas.microsoft.com/office/drawing/2014/main" val="4008535938"/>
                    </a:ext>
                  </a:extLst>
                </a:gridCol>
                <a:gridCol w="2966954">
                  <a:extLst>
                    <a:ext uri="{9D8B030D-6E8A-4147-A177-3AD203B41FA5}">
                      <a16:colId xmlns:a16="http://schemas.microsoft.com/office/drawing/2014/main" val="7492302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Disease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Predominant Pattern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AST vs ALT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Bilirubin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Distinctive Clue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43802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Hepatitis A/E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Hepatocellular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ALT &gt; AST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Rises with ALT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HEV → fulminant risk in pregnancy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68322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Malaria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Mixed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Variable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Disproportionately high (hemolysis + hepatic)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Thrombocytopenia, parasitemia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7938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</a:rPr>
                        <a:t>Dengue</a:t>
                      </a:r>
                      <a:endParaRPr lang="en-IN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Hepatocellular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AST &gt; ALT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Usually mild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Thrombocytopenia, hemoconcentration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36054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Typhoid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Mild hepatocellular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ALT ≥ AST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Usually mild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Relative bradycardia, leukopenia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59240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Leptospirosis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Cholestatic/mixed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Mild rise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Markedly high, disproportionate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AKI, conjunctival suffusion, myalgia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16547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Rickettsial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Mild hepatocellular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AST &gt; ALT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Usually mild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Eschar, rash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317786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Amoebic abscess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Cholestatic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Mild rise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Usually mild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Tender hepatomegaly, ALP↑, imaging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64651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Visceral leishmaniasis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Mild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Mild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</a:rPr>
                        <a:t>Usually normal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</a:rPr>
                        <a:t>Pancytopenia, reversed A:G ratio</a:t>
                      </a:r>
                      <a:endParaRPr lang="en-IN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71227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39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FCB83-3830-BABD-0F1B-8B4851C8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5" y="365125"/>
            <a:ext cx="11245515" cy="1325563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1F1F1F"/>
                </a:solidFill>
                <a:latin typeface="Google Sans"/>
              </a:rPr>
              <a:t>Iron Deficiency Anemia: Summary &amp; Key Takeaways</a:t>
            </a:r>
            <a:br>
              <a:rPr lang="en-US" altLang="en-US" b="1" dirty="0">
                <a:solidFill>
                  <a:srgbClr val="1F1F1F"/>
                </a:solidFill>
                <a:latin typeface="Google Sans"/>
              </a:rPr>
            </a:br>
            <a:endParaRPr lang="en-IN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0C2FFA4-A191-3473-8B05-AFDB6BFD83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9180" y="1231304"/>
            <a:ext cx="11293641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-38088" tIns="0" rIns="-38088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Accurate Diagnosis &amp; Differentiation: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low Hb, low MCV/MCH, elevated RDW, high TIBC, and low serum ferritin/TSAT.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Use 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Mentzer Index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MCV/RBC count to differentiate it from Thalassemia trait (&gt;13 favors IDA, &lt;13 favors Thalassemia trait).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Investigate the Gastrointestinal Tract: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increased blood loss or decreased absorption are primary drivers of IDA, </a:t>
            </a:r>
            <a:endParaRPr lang="en-US" altLang="en-US" sz="1800" dirty="0">
              <a:solidFill>
                <a:srgbClr val="1F1F1F"/>
              </a:solidFill>
              <a:latin typeface="Google Sans Text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Perform a per-rectal exam (for piles/fissures),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check anti-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tTG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antibodies for Celiac disease, </a:t>
            </a:r>
            <a:endParaRPr lang="en-US" altLang="en-US" sz="1800" dirty="0">
              <a:solidFill>
                <a:srgbClr val="1F1F1F"/>
              </a:solidFill>
              <a:latin typeface="Google Sans Text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bidirectional endoscopy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(UGI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scopy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and colonoscopy) for all males and post-menopausal females.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Optimize Oral Iron Therapy: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Standard oral replacement</a:t>
            </a:r>
            <a:r>
              <a:rPr kumimoji="0" lang="en-US" altLang="en-US" sz="18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200 mg of elemental iron daily, empty stomach alongside Vitamin C to enhance absorption.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Alternate-day dosing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should be considered because it induces less hepcidin, thereby maximizing absorption and improving patient tolerance.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Utilize Novel Oral &amp; Parenteral Alternatives: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Google Sans Text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Sucrosomial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Iron 30mg/day: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zero GI intolerance that can be taken at any time.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Parenteral Iron (e.g., FCM):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Indicated for oral intolerance, malabsorption, renal dialysis, or severe anemia in late pregnancy. Always ensure resuscitation facilities are available during administration.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Restrict Blood Transfusions: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strictly for hemodynamically unstable patients, or when Hb &lt; 7 g/dL, Hb &lt; 8 g/dL in patients with pre-existing cardiac disease or those facing imminent surgery).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6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E01F8-4D35-BBBE-8088-BA427129A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Gas, Bloating, and Belching: Clinical Summary</a:t>
            </a:r>
            <a:endParaRPr lang="en-IN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585076-92EC-D74F-494A-2094FDF570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369805"/>
            <a:ext cx="1081508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Shift the Clinical Focus: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Do not simply ask which medicine to prescribe; prioritize understanding exactly what the patient means by "gas" (e.g., belching, bloating, visible distention, or flatus) to achieve an accurate diagnosis.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Recognize Extra-GI Manifestations: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Understand that "gas" symptoms can overlap with or mimic non-GI conditions, including anxiety, depression, diabetes,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fibromylagia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, migraine, panic attacks, or even a heart attack.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Screen for Alarm Features: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Always evaluate for red flags such as nocturnal abdominal pain, weight loss, blood in the stool, fever, vomiting, steatorrhea, new-onset diarrhea, a severely tender abdomen, or succussion splash before moving forward.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Target the Right Mechanism: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Google Sans Text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Supragastric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Belching: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An esophageal behavioral mechanism (aerophagia, suction, or injection) rather than a stomach issue; standard medications like PPIs or prokinetics will not help.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Excessive Flatus: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Driven by the interplay of food, bacteria, digestion, and gut movement (e.g., SIBO, lactose intolerance, celiac disease, or drug side effects).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Incorporate Visual &amp; Behavioral Therapies: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Utilizing live esophageal manometry to visually explain the pathophysiology to the patient vastly improves treatment response (improving outcomes from 15% to 90% in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supragastric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belching cases).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Apply Logical, Non-Pharmacological Management: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Focus treatment on patient education, diaphragmatic breathing, behavioral/speech therapy, and down-regulating neuromodulators (like Baclofen or Gabapentin) rather than relying solely on traditional digestive enzymes.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64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7F686-70F2-71A2-E761-CC30DB9F2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1F1F1F"/>
                </a:solidFill>
                <a:latin typeface="Google Sans"/>
              </a:rPr>
              <a:t>IBS Made Simple: Clinical Summary Slide</a:t>
            </a:r>
            <a:endParaRPr lang="en-IN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FD06A3D-5A02-E01C-0173-7AEA0C612E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46803"/>
            <a:ext cx="10347251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-38088" tIns="0" rIns="-38088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Positive Diagnosis over Exclusion: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Irritable Bowel Syndrome (IBS) is a real, global disorder of gut-brain interactions affecting 10–15% of the population. It should be diagnosed positively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by inclusion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using the Rome IV/V diagnostic criteria rather than as a diagnosis of exclusion.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Rome Criteria Subtyping: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Key diagnostic hallmarks require recurrent abdominal pain (&gt;1 day/week for &gt;3 months) paired with changes in stool frequency or form. Patients are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phenotyped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into four specific subtypes (IBS-D, IBS-C, IBS-M, or IBS-U) using Bristol Stool Form Scale.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The "Not IBS" Red Flags: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new-onset symptoms at age &gt;50, nocturnal diarrhea/pain, unintended weight loss, visible or occult blood in stool, abnormal labs (anemia, elevated CRP/ESR), or a family history of colorectal cancer, IBD, or celiac.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A Practical, Stepwise Treatment Model: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Effective management requires a combined, multidisciplinary approach which delivers the highest clinical trial response rate (75%):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Step 1 (Foundation):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Patient education, reassurance, stress management, regular meal timing, and a low-FODMAP diet trial.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Step 2 (Targeted Pharmacotherapy):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Subtype-specific agents like antispasmodics for pain, loperamide or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rifaxomicin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for IBS-D, and osmotic laxatives or secretagogues (e.g., Linaclotide) for IBS-C.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Step 3 (Advanced/Refractory):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Central neuromodulation (SSRIs/Tricyclics), gut-directed hypnotherapy, or Cognitive Behavioral Therapy (CBT). </a:t>
            </a:r>
          </a:p>
        </p:txBody>
      </p:sp>
    </p:spTree>
    <p:extLst>
      <p:ext uri="{BB962C8B-B14F-4D97-AF65-F5344CB8AC3E}">
        <p14:creationId xmlns:p14="http://schemas.microsoft.com/office/powerpoint/2010/main" val="397295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255AA-24B5-E126-DE91-5C57F8CCB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1F1F1F"/>
                </a:solidFill>
                <a:latin typeface="Google Sans"/>
              </a:rPr>
              <a:t>Optimizing the Liver Transplant Window: When to Refer</a:t>
            </a:r>
            <a:br>
              <a:rPr lang="en-US" altLang="en-US" b="1" dirty="0">
                <a:solidFill>
                  <a:srgbClr val="1F1F1F"/>
                </a:solidFill>
                <a:latin typeface="Google Sans"/>
              </a:rPr>
            </a:br>
            <a:endParaRPr lang="en-IN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5BD5DC-9CB1-D0AE-203A-08078C26C5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369804"/>
            <a:ext cx="1077628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Rule of Thumb: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Refer early, as advanced liver disease is highly volatile. Delaying referral risks the patient becoming too decompensated, physically frail, or losing the stamina required to survive major surgery.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Acute Liver Failure (ALF):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Refer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immediately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upon diagnosis. Due to the rapid and unpredictable progression of encephalopathy and coagulopathy, patients with severe acute hepatitis must be transferred urgently to a transplant center.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The MELD Baseline (Chronic Cirrhosis):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Refer when the Model for End-Stage Liver Disease (MELD) score is 12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to 15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. While survival benefit from a transplant is optimized at a MELD score &gt;15, referral should be initiated earlier as the score itself is not a barrier to evaluation.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First Decompensating Event: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Regardless of the MELD score, immediate referral is indicated at the onset of any major clinical decompensation: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Fluid Complications: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Refractory ascites, hepatic hydrothorax, or hepatorenal syndrome.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Neuropsychiatric/Vascular: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Intractable hepatic encephalopathy or variceal bleeding.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Pulmonary: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Unexplained dyspnea or hypoxia suggesting hepatopulmonary syndrome.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Hepatocellular Carcinoma (HCC):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Refer immediately upon detecting a concerning lesion. Staging and downstaging target the Milan criteria to ensure the tumor does not grow beyond transplant eligibility limits.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Functional &amp; Quality of Life Decline: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Text"/>
              </a:rPr>
              <a:t> Refer patients exhibiting rapid physical decline, severe sarcopenia (muscle wasting), recurrent admissions, or intractable symptoms (e.g., severe pruritus) even if their chemical MELD score remains deceptively low.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70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1435</Words>
  <Application>Microsoft Office PowerPoint</Application>
  <PresentationFormat>Widescreen</PresentationFormat>
  <Paragraphs>103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Google Sans</vt:lpstr>
      <vt:lpstr>Google Sans Text</vt:lpstr>
      <vt:lpstr>Office Theme</vt:lpstr>
      <vt:lpstr>PowerPoint Presentation</vt:lpstr>
      <vt:lpstr>Decoding Tropical Hepatitis: Summary &amp; Key Takeaways </vt:lpstr>
      <vt:lpstr>Hepatitis in tropical illness: Decoding altered LFT</vt:lpstr>
      <vt:lpstr>Iron Deficiency Anemia: Summary &amp; Key Takeaways </vt:lpstr>
      <vt:lpstr>Gas, Bloating, and Belching: Clinical Summary</vt:lpstr>
      <vt:lpstr>IBS Made Simple: Clinical Summary Slide</vt:lpstr>
      <vt:lpstr>Optimizing the Liver Transplant Window: When to Refer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ritesh prajapati</dc:creator>
  <cp:lastModifiedBy>ritesh prajapati</cp:lastModifiedBy>
  <cp:revision>1</cp:revision>
  <dcterms:created xsi:type="dcterms:W3CDTF">2026-07-13T03:57:00Z</dcterms:created>
  <dcterms:modified xsi:type="dcterms:W3CDTF">2026-07-14T04:36:29Z</dcterms:modified>
</cp:coreProperties>
</file>